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0" autoAdjust="0"/>
    <p:restoredTop sz="94660"/>
  </p:normalViewPr>
  <p:slideViewPr>
    <p:cSldViewPr>
      <p:cViewPr>
        <p:scale>
          <a:sx n="94" d="100"/>
          <a:sy n="94" d="100"/>
        </p:scale>
        <p:origin x="-13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E824-D52A-4E9B-8F73-374D837C796C}" type="datetimeFigureOut">
              <a:rPr lang="cs-CZ" smtClean="0"/>
              <a:pPr/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3FB7-8CC8-4A6B-9BBF-227A4D253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478904"/>
          </a:xfrm>
        </p:spPr>
        <p:txBody>
          <a:bodyPr>
            <a:normAutofit/>
          </a:bodyPr>
          <a:lstStyle/>
          <a:p>
            <a:r>
              <a:rPr lang="cs-CZ" sz="1800" spc="300" dirty="0" smtClean="0">
                <a:solidFill>
                  <a:srgbClr val="FFFFFF"/>
                </a:solidFill>
                <a:latin typeface="Arial"/>
                <a:cs typeface="Arial"/>
              </a:rPr>
              <a:t>UVÁDÍ / PRESENTS</a:t>
            </a:r>
            <a:endParaRPr lang="cs-CZ" sz="1800" spc="3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8928" y="1725636"/>
            <a:ext cx="5106144" cy="1991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Nejdynamičtější   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/ Most </a:t>
            </a:r>
            <a:r>
              <a:rPr lang="cs-CZ" sz="4000" b="1" dirty="0" err="1">
                <a:latin typeface="Arial" pitchFamily="34" charset="0"/>
                <a:cs typeface="Arial" pitchFamily="34" charset="0"/>
              </a:rPr>
              <a:t>dynamic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Wundermann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2. Nýdrle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Digital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McCann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Prague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4. Konektor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5. DDB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4. Image, pověst / </a:t>
            </a:r>
            <a:r>
              <a:rPr lang="cs-CZ" sz="4000" b="1" dirty="0" err="1" smtClean="0">
                <a:latin typeface="Arial" pitchFamily="34" charset="0"/>
                <a:cs typeface="Arial" pitchFamily="34" charset="0"/>
              </a:rPr>
              <a:t>Reputation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Marketéři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velkých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značek,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přední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konzultanti 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odborní novináři byli vyzváni, aby vybrali 5 agentur, které by v ideálním případě pozvali do výběrového řízení 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Marketing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managers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consultants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specialized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journalists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asked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to 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submit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short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list of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five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agencies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would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ideally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invite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to a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pitch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(Zdroj /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Millward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Brown, STEM/MARK)</a:t>
            </a:r>
            <a:endParaRPr lang="cs-CZ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Nejžádanější / 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Most </a:t>
            </a:r>
            <a:r>
              <a:rPr lang="cs-CZ" sz="4000" b="1" dirty="0" err="1" smtClean="0">
                <a:latin typeface="Arial" pitchFamily="34" charset="0"/>
                <a:cs typeface="Arial" pitchFamily="34" charset="0"/>
              </a:rPr>
              <a:t>demanded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McCann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Prague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Ogilvy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Group Prague 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Kaspen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Jung von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Matt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Young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Rubicam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Havas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WW</a:t>
            </a:r>
          </a:p>
          <a:p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Výsledné pořadí / </a:t>
            </a:r>
            <a:r>
              <a:rPr lang="cs-CZ" sz="4000" b="1" dirty="0" err="1" smtClean="0">
                <a:latin typeface="Arial" pitchFamily="34" charset="0"/>
                <a:cs typeface="Arial" pitchFamily="34" charset="0"/>
              </a:rPr>
              <a:t>Final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latin typeface="Arial" pitchFamily="34" charset="0"/>
                <a:cs typeface="Arial" pitchFamily="34" charset="0"/>
              </a:rPr>
              <a:t>ranking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Kombinace váhy uvedených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kriterií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 agenturou dosažených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pořadí určuje výsledný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	žebříček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nejlepších agentur roku 2013</a:t>
            </a:r>
          </a:p>
          <a:p>
            <a:pPr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final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ranking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best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agency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2013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combining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weight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criteria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agencies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scored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>
                <a:latin typeface="Arial"/>
                <a:cs typeface="Arial"/>
              </a:rPr>
              <a:t>PĚTICE NEJLEPŠÍCH AGENTUR ROKU 2013</a:t>
            </a:r>
            <a:r>
              <a:rPr lang="cs-CZ" sz="3600" dirty="0" smtClean="0">
                <a:latin typeface="Arial"/>
                <a:cs typeface="Arial"/>
              </a:rPr>
              <a:t> </a:t>
            </a:r>
            <a:br>
              <a:rPr lang="cs-CZ" sz="3600" dirty="0" smtClean="0">
                <a:latin typeface="Arial"/>
                <a:cs typeface="Arial"/>
              </a:rPr>
            </a:br>
            <a:r>
              <a:rPr lang="cs-CZ" sz="3100" dirty="0" smtClean="0">
                <a:latin typeface="Arial"/>
                <a:cs typeface="Arial"/>
              </a:rPr>
              <a:t>TOP FIVE AGENCIES 2013</a:t>
            </a:r>
            <a:r>
              <a:rPr lang="cs-CZ" sz="3100" b="1" dirty="0" smtClean="0">
                <a:latin typeface="Arial"/>
                <a:cs typeface="Arial"/>
              </a:rPr>
              <a:t/>
            </a:r>
            <a:br>
              <a:rPr lang="cs-CZ" sz="3100" b="1" dirty="0" smtClean="0">
                <a:latin typeface="Arial"/>
                <a:cs typeface="Arial"/>
              </a:rPr>
            </a:br>
            <a:endParaRPr lang="cs-CZ" sz="3100" b="1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09634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cs-CZ" sz="2800" b="1" dirty="0" err="1" smtClean="0">
                <a:latin typeface="Arial"/>
                <a:cs typeface="Arial"/>
              </a:rPr>
              <a:t>Havas</a:t>
            </a:r>
            <a:r>
              <a:rPr lang="cs-CZ" sz="2800" b="1" dirty="0" smtClean="0">
                <a:latin typeface="Arial"/>
                <a:cs typeface="Arial"/>
              </a:rPr>
              <a:t> </a:t>
            </a:r>
            <a:r>
              <a:rPr lang="cs-CZ" sz="2800" b="1" dirty="0" err="1" smtClean="0">
                <a:latin typeface="Arial"/>
                <a:cs typeface="Arial"/>
              </a:rPr>
              <a:t>Worldwide</a:t>
            </a:r>
            <a:endParaRPr lang="cs-CZ" sz="2800" b="1" dirty="0" smtClean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buNone/>
            </a:pPr>
            <a:r>
              <a:rPr lang="cs-CZ" sz="2800" b="1" dirty="0" err="1" smtClean="0">
                <a:latin typeface="Arial"/>
                <a:cs typeface="Arial"/>
              </a:rPr>
              <a:t>McCann</a:t>
            </a:r>
            <a:r>
              <a:rPr lang="cs-CZ" sz="2800" b="1" dirty="0" smtClean="0">
                <a:latin typeface="Arial"/>
                <a:cs typeface="Arial"/>
              </a:rPr>
              <a:t> Prague</a:t>
            </a:r>
          </a:p>
          <a:p>
            <a:pPr algn="ctr">
              <a:lnSpc>
                <a:spcPct val="110000"/>
              </a:lnSpc>
              <a:buNone/>
            </a:pPr>
            <a:r>
              <a:rPr lang="cs-CZ" sz="2800" b="1" dirty="0" err="1" smtClean="0">
                <a:latin typeface="Arial"/>
                <a:cs typeface="Arial"/>
              </a:rPr>
              <a:t>Ogilvy</a:t>
            </a:r>
            <a:r>
              <a:rPr lang="cs-CZ" sz="2800" b="1" dirty="0" smtClean="0">
                <a:latin typeface="Arial"/>
                <a:cs typeface="Arial"/>
              </a:rPr>
              <a:t> Group</a:t>
            </a:r>
            <a:endParaRPr lang="cs-CZ" sz="2800" b="1" dirty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buNone/>
            </a:pPr>
            <a:r>
              <a:rPr lang="cs-CZ" sz="2800" b="1" dirty="0" err="1" smtClean="0">
                <a:latin typeface="Arial"/>
                <a:cs typeface="Arial"/>
              </a:rPr>
              <a:t>Wunderman</a:t>
            </a:r>
            <a:endParaRPr lang="cs-CZ" sz="2800" b="1" dirty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buNone/>
            </a:pPr>
            <a:r>
              <a:rPr lang="cs-CZ" sz="2800" b="1" dirty="0" err="1" smtClean="0">
                <a:latin typeface="Arial"/>
                <a:cs typeface="Arial"/>
              </a:rPr>
              <a:t>Young</a:t>
            </a:r>
            <a:r>
              <a:rPr lang="cs-CZ" sz="2800" b="1" dirty="0" smtClean="0">
                <a:latin typeface="Arial"/>
                <a:cs typeface="Arial"/>
              </a:rPr>
              <a:t> &amp; </a:t>
            </a:r>
            <a:r>
              <a:rPr lang="cs-CZ" sz="2800" b="1" dirty="0" err="1" smtClean="0">
                <a:latin typeface="Arial"/>
                <a:cs typeface="Arial"/>
              </a:rPr>
              <a:t>Rubicam</a:t>
            </a:r>
            <a:endParaRPr lang="cs-CZ" sz="2800" b="1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>
                <a:latin typeface="Arial"/>
                <a:cs typeface="Arial"/>
              </a:rPr>
              <a:t>PĚTICE NEJLEPŠÍCH AGENTUR ROKU 2013</a:t>
            </a:r>
            <a:br>
              <a:rPr lang="cs-CZ" sz="3100" b="1" dirty="0" smtClean="0">
                <a:latin typeface="Arial"/>
                <a:cs typeface="Arial"/>
              </a:rPr>
            </a:br>
            <a:r>
              <a:rPr lang="cs-CZ" sz="3100" b="1" dirty="0" smtClean="0">
                <a:latin typeface="Arial"/>
                <a:cs typeface="Arial"/>
              </a:rPr>
              <a:t> </a:t>
            </a:r>
            <a:r>
              <a:rPr lang="cs-CZ" sz="3100" dirty="0" smtClean="0">
                <a:latin typeface="Arial"/>
                <a:cs typeface="Arial"/>
              </a:rPr>
              <a:t>TOP FIVE AGENCIES 2013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700808"/>
            <a:ext cx="2048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3068960"/>
            <a:ext cx="2048001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132856"/>
            <a:ext cx="2048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573016"/>
            <a:ext cx="2048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4509120"/>
            <a:ext cx="2048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/>
                <a:cs typeface="Arial"/>
              </a:rPr>
              <a:t>PRVNÍ MEZI NEJLEPŠÍMI</a:t>
            </a:r>
            <a:r>
              <a:rPr lang="cs-CZ" sz="3200" b="1" dirty="0" smtClean="0">
                <a:latin typeface="Arial"/>
                <a:cs typeface="Arial"/>
              </a:rPr>
              <a:t/>
            </a:r>
            <a:br>
              <a:rPr lang="cs-CZ" sz="3200" b="1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BEST OF BEST</a:t>
            </a:r>
            <a:endParaRPr lang="cs-CZ" sz="3200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936104"/>
          </a:xfrm>
        </p:spPr>
        <p:txBody>
          <a:bodyPr/>
          <a:lstStyle/>
          <a:p>
            <a:pPr algn="ctr">
              <a:buNone/>
            </a:pPr>
            <a:r>
              <a:rPr lang="cs-CZ" sz="4000" b="1" dirty="0" smtClean="0"/>
              <a:t>OGILVY GROUP</a:t>
            </a:r>
            <a:endParaRPr lang="cs-CZ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/>
                <a:cs typeface="Arial"/>
              </a:rPr>
              <a:t>PRVNÍ MEZI NEJLEPŠÍMI</a:t>
            </a:r>
            <a:r>
              <a:rPr lang="cs-CZ" sz="3200" b="1" dirty="0" smtClean="0">
                <a:latin typeface="Arial"/>
                <a:cs typeface="Arial"/>
              </a:rPr>
              <a:t/>
            </a:r>
            <a:br>
              <a:rPr lang="cs-CZ" sz="3200" b="1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BEST OF BEST</a:t>
            </a:r>
            <a:endParaRPr lang="cs-CZ" sz="3200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936104"/>
          </a:xfrm>
        </p:spPr>
        <p:txBody>
          <a:bodyPr/>
          <a:lstStyle/>
          <a:p>
            <a:pPr algn="ctr">
              <a:buNone/>
            </a:pPr>
            <a:endParaRPr lang="cs-CZ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772816"/>
            <a:ext cx="6804248" cy="382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1396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800" b="1" dirty="0" smtClean="0">
                <a:latin typeface="Arial"/>
                <a:cs typeface="Arial"/>
              </a:rPr>
              <a:t>AGENTURA ROKU</a:t>
            </a:r>
          </a:p>
          <a:p>
            <a:pPr algn="ctr">
              <a:buNone/>
            </a:pPr>
            <a:r>
              <a:rPr lang="cs-CZ" dirty="0" smtClean="0">
                <a:latin typeface="Arial"/>
                <a:cs typeface="Arial"/>
              </a:rPr>
              <a:t>AGENCY OF THE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88000"/>
            <a:ext cx="756084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latin typeface="Arial"/>
                <a:cs typeface="Arial"/>
              </a:rPr>
              <a:t>	Agentury, </a:t>
            </a:r>
            <a:r>
              <a:rPr lang="cs-CZ" sz="2800" dirty="0">
                <a:latin typeface="Arial"/>
                <a:cs typeface="Arial"/>
              </a:rPr>
              <a:t>které dosáhly </a:t>
            </a:r>
            <a:r>
              <a:rPr lang="cs-CZ" sz="2800" dirty="0" smtClean="0">
                <a:latin typeface="Arial"/>
                <a:cs typeface="Arial"/>
              </a:rPr>
              <a:t>v</a:t>
            </a:r>
            <a:r>
              <a:rPr lang="cs-CZ" sz="2800" dirty="0">
                <a:latin typeface="Arial"/>
                <a:cs typeface="Arial"/>
              </a:rPr>
              <a:t> </a:t>
            </a:r>
            <a:r>
              <a:rPr lang="cs-CZ" sz="2800" dirty="0" smtClean="0">
                <a:latin typeface="Arial"/>
                <a:cs typeface="Arial"/>
              </a:rPr>
              <a:t>roce 2013 nejlepších výsledků podle čtyř kriterií</a:t>
            </a:r>
            <a:r>
              <a:rPr lang="cs-CZ" sz="2800" dirty="0">
                <a:latin typeface="Arial"/>
                <a:cs typeface="Arial"/>
              </a:rPr>
              <a:t>: </a:t>
            </a:r>
            <a:r>
              <a:rPr lang="cs-CZ" dirty="0">
                <a:latin typeface="Arial"/>
                <a:cs typeface="Arial"/>
              </a:rPr>
              <a:t>	</a:t>
            </a:r>
          </a:p>
          <a:p>
            <a:pPr lvl="1">
              <a:buFont typeface="Arial"/>
              <a:buChar char="•"/>
            </a:pPr>
            <a:endParaRPr lang="cs-CZ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cs-CZ" sz="2400" dirty="0" smtClean="0">
                <a:latin typeface="Arial"/>
                <a:cs typeface="Arial"/>
              </a:rPr>
              <a:t>Ocenění za </a:t>
            </a:r>
            <a:r>
              <a:rPr lang="cs-CZ" sz="2400" dirty="0">
                <a:latin typeface="Arial"/>
                <a:cs typeface="Arial"/>
              </a:rPr>
              <a:t>kreativitu a efektivnost</a:t>
            </a:r>
          </a:p>
          <a:p>
            <a:pPr lvl="1">
              <a:buFont typeface="Arial"/>
              <a:buChar char="•"/>
            </a:pPr>
            <a:r>
              <a:rPr lang="cs-CZ" sz="2400" dirty="0">
                <a:latin typeface="Arial"/>
                <a:cs typeface="Arial"/>
              </a:rPr>
              <a:t>Výkonnost agentury</a:t>
            </a:r>
          </a:p>
          <a:p>
            <a:pPr lvl="1">
              <a:buFont typeface="Arial"/>
              <a:buChar char="•"/>
            </a:pPr>
            <a:r>
              <a:rPr lang="cs-CZ" sz="2400" dirty="0">
                <a:latin typeface="Arial"/>
                <a:cs typeface="Arial"/>
              </a:rPr>
              <a:t>Dynamika agentury </a:t>
            </a:r>
          </a:p>
          <a:p>
            <a:pPr lvl="1">
              <a:buFont typeface="Arial"/>
              <a:buChar char="•"/>
            </a:pPr>
            <a:r>
              <a:rPr lang="cs-CZ" sz="2400" dirty="0">
                <a:latin typeface="Arial"/>
                <a:cs typeface="Arial"/>
              </a:rPr>
              <a:t>Image </a:t>
            </a:r>
            <a:r>
              <a:rPr lang="cs-CZ" sz="2400" dirty="0" smtClean="0">
                <a:latin typeface="Arial"/>
                <a:cs typeface="Arial"/>
              </a:rPr>
              <a:t>agentury</a:t>
            </a:r>
            <a:endParaRPr lang="cs-CZ" sz="24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000" y="1188000"/>
            <a:ext cx="777686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Honoring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agencies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scored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best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2013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to 4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criteria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/>
              <a:buChar char="•"/>
            </a:pPr>
            <a:r>
              <a:rPr lang="cs-CZ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Creativity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Effectiveness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Awards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Performance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/>
              <a:buChar char="•"/>
            </a:pP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Dynamism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Image</a:t>
            </a:r>
          </a:p>
          <a:p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Arial"/>
                <a:cs typeface="Arial"/>
              </a:rPr>
              <a:t>1. Ocenění / </a:t>
            </a:r>
            <a:r>
              <a:rPr lang="cs-CZ" sz="3600" b="1" dirty="0" err="1" smtClean="0">
                <a:latin typeface="Arial"/>
                <a:cs typeface="Arial"/>
              </a:rPr>
              <a:t>Awards</a:t>
            </a:r>
            <a:endParaRPr lang="cs-CZ" sz="3600" b="1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/>
                <a:cs typeface="Arial"/>
              </a:rPr>
              <a:t>Která agentura získala nejvíce </a:t>
            </a:r>
            <a:r>
              <a:rPr lang="cs-CZ" sz="2400" dirty="0">
                <a:latin typeface="Arial"/>
                <a:cs typeface="Arial"/>
              </a:rPr>
              <a:t>cen na nejvýznamnějších </a:t>
            </a:r>
            <a:r>
              <a:rPr lang="cs-CZ" sz="2400" dirty="0" smtClean="0">
                <a:latin typeface="Arial"/>
                <a:cs typeface="Arial"/>
              </a:rPr>
              <a:t>reklamních </a:t>
            </a:r>
            <a:r>
              <a:rPr lang="cs-CZ" sz="2400" dirty="0">
                <a:latin typeface="Arial"/>
                <a:cs typeface="Arial"/>
              </a:rPr>
              <a:t>festivalech v zahraničí </a:t>
            </a:r>
            <a:r>
              <a:rPr lang="cs-CZ" sz="2400" dirty="0" smtClean="0">
                <a:latin typeface="Arial"/>
                <a:cs typeface="Arial"/>
              </a:rPr>
              <a:t>i doma?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Wh</a:t>
            </a:r>
            <a:r>
              <a:rPr lang="cs-CZ" sz="2400" dirty="0" err="1" smtClean="0">
                <a:latin typeface="Arial"/>
                <a:cs typeface="Arial"/>
              </a:rPr>
              <a:t>ich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agency </a:t>
            </a:r>
            <a:r>
              <a:rPr lang="cs-CZ" sz="2400" dirty="0" err="1" smtClean="0">
                <a:latin typeface="Arial"/>
                <a:cs typeface="Arial"/>
              </a:rPr>
              <a:t>scored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cs-CZ" sz="2400" dirty="0" err="1" smtClean="0">
                <a:latin typeface="Arial"/>
                <a:cs typeface="Arial"/>
              </a:rPr>
              <a:t>the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>
                <a:latin typeface="Arial"/>
                <a:cs typeface="Arial"/>
              </a:rPr>
              <a:t>most </a:t>
            </a:r>
            <a:r>
              <a:rPr lang="cs-CZ" sz="2400" dirty="0" err="1" smtClean="0">
                <a:latin typeface="Arial"/>
                <a:cs typeface="Arial"/>
              </a:rPr>
              <a:t>at</a:t>
            </a:r>
            <a:r>
              <a:rPr lang="cs-CZ" sz="2400" dirty="0" smtClean="0">
                <a:latin typeface="Arial"/>
                <a:cs typeface="Arial"/>
              </a:rPr>
              <a:t> top </a:t>
            </a:r>
            <a:r>
              <a:rPr lang="en-US" sz="2400" dirty="0" smtClean="0">
                <a:latin typeface="Arial"/>
                <a:cs typeface="Arial"/>
              </a:rPr>
              <a:t>advertising </a:t>
            </a:r>
            <a:r>
              <a:rPr lang="en-US" sz="2400" dirty="0">
                <a:latin typeface="Arial"/>
                <a:cs typeface="Arial"/>
              </a:rPr>
              <a:t>festivals in the world </a:t>
            </a:r>
            <a:r>
              <a:rPr lang="en-US" sz="2400" dirty="0" smtClean="0">
                <a:latin typeface="Arial"/>
                <a:cs typeface="Arial"/>
              </a:rPr>
              <a:t>and </a:t>
            </a:r>
            <a:r>
              <a:rPr lang="en-US" sz="2400" dirty="0">
                <a:latin typeface="Arial"/>
                <a:cs typeface="Arial"/>
              </a:rPr>
              <a:t>at </a:t>
            </a:r>
            <a:r>
              <a:rPr lang="en-US" sz="2400" dirty="0" smtClean="0">
                <a:latin typeface="Arial"/>
                <a:cs typeface="Arial"/>
              </a:rPr>
              <a:t>home</a:t>
            </a:r>
            <a:r>
              <a:rPr lang="cs-CZ" sz="2400" dirty="0" smtClean="0">
                <a:latin typeface="Arial"/>
                <a:cs typeface="Arial"/>
              </a:rPr>
              <a:t>?</a:t>
            </a:r>
          </a:p>
          <a:p>
            <a:pPr>
              <a:buNone/>
            </a:pPr>
            <a:r>
              <a:rPr lang="cs-CZ" dirty="0">
                <a:latin typeface="Arial"/>
                <a:cs typeface="Arial"/>
              </a:rPr>
              <a:t>	</a:t>
            </a:r>
            <a:r>
              <a:rPr lang="cs-CZ" sz="1800" dirty="0" smtClean="0">
                <a:latin typeface="Arial"/>
                <a:cs typeface="Arial"/>
              </a:rPr>
              <a:t>(</a:t>
            </a:r>
            <a:r>
              <a:rPr lang="en-US" sz="1800" dirty="0" smtClean="0">
                <a:latin typeface="Arial"/>
                <a:cs typeface="Arial"/>
              </a:rPr>
              <a:t>Cannes Lions, Clio, AD&amp;D, ADC Europe, </a:t>
            </a:r>
            <a:r>
              <a:rPr lang="en-US" sz="1800" dirty="0" err="1" smtClean="0">
                <a:latin typeface="Arial"/>
                <a:cs typeface="Arial"/>
              </a:rPr>
              <a:t>EuroEFFIE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cs-CZ" sz="1800" dirty="0" err="1" smtClean="0">
                <a:latin typeface="Arial"/>
                <a:cs typeface="Arial"/>
              </a:rPr>
              <a:t>etc</a:t>
            </a:r>
            <a:r>
              <a:rPr lang="cs-CZ" sz="1800" dirty="0" smtClean="0">
                <a:latin typeface="Arial"/>
                <a:cs typeface="Arial"/>
              </a:rPr>
              <a:t>  /</a:t>
            </a:r>
            <a:r>
              <a:rPr lang="cs-CZ" sz="1800" dirty="0">
                <a:latin typeface="Arial"/>
                <a:cs typeface="Arial"/>
              </a:rPr>
              <a:t> </a:t>
            </a:r>
            <a:r>
              <a:rPr lang="cs-CZ" sz="1800" dirty="0" smtClean="0">
                <a:latin typeface="Arial"/>
                <a:cs typeface="Arial"/>
              </a:rPr>
              <a:t>Piaf, Louskáček, Effie Czech, Český Direct a </a:t>
            </a:r>
            <a:r>
              <a:rPr lang="cs-CZ" sz="1800" dirty="0" err="1" smtClean="0">
                <a:latin typeface="Arial"/>
                <a:cs typeface="Arial"/>
              </a:rPr>
              <a:t>Promo</a:t>
            </a:r>
            <a:r>
              <a:rPr lang="cs-CZ" sz="1800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Nejoceňovanější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/ Most </a:t>
            </a:r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awarded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Ogilvy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Group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Young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Rubicam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Havas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Worldwide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Kaspen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Jung von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Matt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Leagas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Delaney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5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Výkonnost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/ Performance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Která agentura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měla největší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revenue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tedy  objem prodeje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svých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služeb  snížený o externí náklady na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tyto služby od subdodavatelů ?</a:t>
            </a:r>
          </a:p>
          <a:p>
            <a:pPr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agency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performed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best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produced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biggest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revenue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(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billing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less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cost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of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billing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Nejvýkonnější / </a:t>
            </a:r>
            <a:r>
              <a:rPr lang="cs-CZ" sz="4000" b="1" dirty="0" err="1">
                <a:latin typeface="Arial" pitchFamily="34" charset="0"/>
                <a:cs typeface="Arial" pitchFamily="34" charset="0"/>
              </a:rPr>
              <a:t>Best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>
                <a:latin typeface="Arial" pitchFamily="34" charset="0"/>
                <a:cs typeface="Arial" pitchFamily="34" charset="0"/>
              </a:rPr>
              <a:t>performing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Wundermann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2. Lion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Communications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Publicis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Saatchi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Leo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Burnett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Ogilvy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Group Prague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Havas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WW</a:t>
            </a: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McCann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Prague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3. Dynamika /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Dynamism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Která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agentura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udělala největší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skok ve výkonnosti v porovnání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 předešlým rokem ?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agency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accomplished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biggest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leap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in performance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growth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compared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year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093296"/>
            <a:ext cx="1470248" cy="573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191137"/>
            <a:ext cx="3384376" cy="33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243</Words>
  <Application>Microsoft Office PowerPoint</Application>
  <PresentationFormat>Předvádění na obrazovce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1. Ocenění / Awards</vt:lpstr>
      <vt:lpstr>Nejoceňovanější / Most awarded</vt:lpstr>
      <vt:lpstr>2. Výkonnost / Performance </vt:lpstr>
      <vt:lpstr>Nejvýkonnější / Best performing </vt:lpstr>
      <vt:lpstr>3. Dynamika / Dynamism </vt:lpstr>
      <vt:lpstr> Nejdynamičtější   / Most dynamic  </vt:lpstr>
      <vt:lpstr> 4. Image, pověst / Reputation </vt:lpstr>
      <vt:lpstr> Nejžádanější / Most demanded </vt:lpstr>
      <vt:lpstr> Výsledné pořadí / Final ranking </vt:lpstr>
      <vt:lpstr> PĚTICE NEJLEPŠÍCH AGENTUR ROKU 2013  TOP FIVE AGENCIES 2013 </vt:lpstr>
      <vt:lpstr> PĚTICE NEJLEPŠÍCH AGENTUR ROKU 2013  TOP FIVE AGENCIES 2013 </vt:lpstr>
      <vt:lpstr>PRVNÍ MEZI NEJLEPŠÍMI BEST OF BEST</vt:lpstr>
      <vt:lpstr>PRVNÍ MEZI NEJLEPŠÍMI BEST OF BEST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AGENTURA ROKU 2013</dc:title>
  <dc:creator>---</dc:creator>
  <cp:lastModifiedBy>Jan Patera</cp:lastModifiedBy>
  <cp:revision>44</cp:revision>
  <dcterms:created xsi:type="dcterms:W3CDTF">2014-05-18T10:52:00Z</dcterms:created>
  <dcterms:modified xsi:type="dcterms:W3CDTF">2014-05-21T15:39:52Z</dcterms:modified>
</cp:coreProperties>
</file>